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11"/>
  </p:notesMasterIdLst>
  <p:handoutMasterIdLst>
    <p:handoutMasterId r:id="rId12"/>
  </p:handoutMasterIdLst>
  <p:sldIdLst>
    <p:sldId id="265" r:id="rId4"/>
    <p:sldId id="275" r:id="rId5"/>
    <p:sldId id="288" r:id="rId6"/>
    <p:sldId id="289" r:id="rId7"/>
    <p:sldId id="290" r:id="rId8"/>
    <p:sldId id="291" r:id="rId9"/>
    <p:sldId id="271" r:id="rId10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20B0604020202020204" charset="-52"/>
      <p:regular r:id="rId17"/>
      <p:bold r:id="rId18"/>
      <p:italic r:id="rId19"/>
      <p:boldItalic r:id="rId20"/>
    </p:embeddedFont>
    <p:embeddedFont>
      <p:font typeface="Montserrat Medium" panose="020B0604020202020204" charset="-52"/>
      <p:regular r:id="rId21"/>
      <p: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75"/>
            <p14:sldId id="288"/>
            <p14:sldId id="289"/>
            <p14:sldId id="290"/>
            <p14:sldId id="291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4" autoAdjust="0"/>
    <p:restoredTop sz="96357" autoAdjust="0"/>
  </p:normalViewPr>
  <p:slideViewPr>
    <p:cSldViewPr snapToGrid="0">
      <p:cViewPr>
        <p:scale>
          <a:sx n="75" d="100"/>
          <a:sy n="75" d="100"/>
        </p:scale>
        <p:origin x="672" y="54"/>
      </p:cViewPr>
      <p:guideLst>
        <p:guide orient="horz" pos="3725"/>
        <p:guide orient="horz" pos="845"/>
        <p:guide pos="302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76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stc.innopolis.university</a:t>
            </a:r>
            <a:endParaRPr lang="ru-RU" dirty="0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7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277" y="2408235"/>
            <a:ext cx="5440960" cy="600008"/>
          </a:xfrm>
        </p:spPr>
        <p:txBody>
          <a:bodyPr/>
          <a:lstStyle/>
          <a:p>
            <a:pPr algn="ctr"/>
            <a:r>
              <a:rPr lang="ru-RU" b="1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Задача: Автоматическая классификация электронных писем на спам и не спам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277" y="3604591"/>
            <a:ext cx="5841011" cy="2330542"/>
          </a:xfrm>
        </p:spPr>
        <p:txBody>
          <a:bodyPr>
            <a:normAutofit/>
          </a:bodyPr>
          <a:lstStyle/>
          <a:p>
            <a:r>
              <a:rPr lang="ru-RU" sz="1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задачи</a:t>
            </a:r>
          </a:p>
          <a:p>
            <a:r>
              <a:rPr lang="ru-RU" sz="1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условиях постоянного увеличения объема электронной почты, пользователи сталкиваются с проблемой фильтрации нежелательных сообщений. Целью данной задачи является разработка модели машинного обучения, которая будет автоматически классифицировать входящие электронные письма на спам и не спам. 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Котов Виктор Васильевич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 год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Переменные</a:t>
            </a:r>
            <a:r>
              <a:rPr lang="ru-RU" b="1" dirty="0"/>
              <a:t> и связи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378226"/>
            <a:ext cx="10524808" cy="4529656"/>
          </a:xfrm>
        </p:spPr>
        <p:txBody>
          <a:bodyPr>
            <a:normAutofit lnSpcReduction="10000"/>
          </a:bodyPr>
          <a:lstStyle/>
          <a:p>
            <a:r>
              <a:rPr lang="ru-RU" sz="1400" b="1" i="0" dirty="0" err="1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spam</a:t>
            </a:r>
            <a:r>
              <a:rPr lang="ru-RU" sz="1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Целевая переменная, принимающая значения 1 (спам) и 0 (не спам). Это основная переменная, которую мы пытаемся предсказать.</a:t>
            </a:r>
          </a:p>
          <a:p>
            <a:r>
              <a:rPr lang="ru-RU" sz="1400" b="1" i="0" dirty="0" err="1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urgent_subj</a:t>
            </a:r>
            <a:r>
              <a:rPr lang="ru-RU" sz="1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Переменная, указывающая на наличие слова "срочно" в теме письма (1 — срочно, 0 — не срочно).</a:t>
            </a:r>
          </a:p>
          <a:p>
            <a:r>
              <a:rPr lang="ru-RU" sz="1400" b="1" i="0" dirty="0" err="1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sent_email</a:t>
            </a:r>
            <a:r>
              <a:rPr lang="ru-RU" sz="1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Переменная, указывающая, было ли письмо отправлено в последние 30 дней (1 — да, 0 — нет).</a:t>
            </a:r>
          </a:p>
          <a:p>
            <a:pPr>
              <a:lnSpc>
                <a:spcPct val="100000"/>
              </a:lnSpc>
            </a:pPr>
            <a:r>
              <a:rPr lang="ru-RU" sz="1400" b="1" i="0" dirty="0" err="1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num_char</a:t>
            </a:r>
            <a:r>
              <a:rPr lang="ru-RU" sz="1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Количество символов в письме. (числовая переменная)</a:t>
            </a:r>
          </a:p>
          <a:p>
            <a:r>
              <a:rPr lang="ru-RU" sz="1400" b="1" i="0" dirty="0" err="1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exclaim_mess</a:t>
            </a:r>
            <a:r>
              <a:rPr lang="ru-RU" sz="1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Количество восклицательных знаков в сообщении. (числовая переменная)</a:t>
            </a:r>
          </a:p>
          <a:p>
            <a:r>
              <a:rPr lang="ru-RU" sz="1400" b="1" i="0" dirty="0" err="1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sent_email</a:t>
            </a:r>
            <a:r>
              <a:rPr lang="ru-RU" sz="1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указывает на то, было ли письмо отправлено в последние 30 дней (1 — да, 0 — нет).</a:t>
            </a:r>
          </a:p>
          <a:p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 ХИ-квадрат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показал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= 13.651950624802293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pvalue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0.0002200126393051727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 существует зависимость между переменными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spam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urgent_subj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Письма с пометкой срочно чаще попадают в спам.</a:t>
            </a:r>
          </a:p>
          <a:p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 Манна-Уитни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показал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statistic=284135.0,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pvalue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=1.5214210577810114e-58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 Распределение между двумя группами (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spam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num_char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имеет различия. Есть вероятность, что письма с меньшим количеством чаще попадают в спам, чем письма с большим количеством символов.</a:t>
            </a:r>
          </a:p>
          <a:p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Корреляция Пирсона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между показала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statistic=0.3742115506401589,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pvalue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=8.080676642783895e-124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 существует статистически значимая умеренная положительная связь между количеством символов и количеством восклицательных знаков. Вероятней всего можно утверждать "чем больше символов (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num_char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в письме, тем больше восклицательных знаков (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exclaim_mess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в сообщении".</a:t>
            </a:r>
          </a:p>
        </p:txBody>
      </p:sp>
    </p:spTree>
    <p:extLst>
      <p:ext uri="{BB962C8B-B14F-4D97-AF65-F5344CB8AC3E}">
        <p14:creationId xmlns:p14="http://schemas.microsoft.com/office/powerpoint/2010/main" val="2918006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Модели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</a:t>
            </a:r>
            <a:r>
              <a:rPr lang="ru-RU" b="1" dirty="0"/>
              <a:t> и результаты обучения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119108"/>
            <a:ext cx="10524808" cy="4788774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KNeighborsClassifier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точность - 0.2973 только 29.73% писем действительно являются спамом, полнота - 0.1667 только 16.67% правильно идентифицированных писем как спам. Качество модели — низкое, модель часто ошибается и пропускает спам письма.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KNeighborsClassifier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стандартизация переменных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точность - 0.2973 только 29.73% писем действительно являются спамом, полнота - 0.1667 только 16.67% правильно идентифицированных писем как спам, стандартизация не улучшила качество модели.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DecisionTreeClassifier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точность - 0.2564 только 25.64% писем действительно являются спамом, полнота - 0.3030 только 30.30% правильно идентифицированных писем как спам. Качество модели — низкое, результатов лучше, низкая точность говорит о возможности ложных срабатываний, что указывает на необходимость улучшения модели.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DecisionTreeClassifier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точность 0.2923 только 29.23% писем действительно являются спамом, полнота - 0.2878 только 28.78% правильно идентифицированных писем как спам. Качество модели — низкое, результат указывает на улучшение точности, что уменьшит ложные срабатывания, но прирост не удовлетворительный.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RandomForestClassifier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точность 0.2597 только 25.97% писем действительно являются спамом, полнота - 0.3030 только 30.30% правильно идентифицированных писем как спам. Качество модели — низкая точность говорит о возможности ложных срабатываний, что указывает на необходимость улучшения модели.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RandomForestClassifier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трансформация переменной (логарифм)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точность 0.3214 только 32.14% писем действительно являются спамом, полнота - 0.1363 только 13.63% правильно идентифицированных писем как спам. Качество модели — низкое, результат указывает на улучшение точности определения спам писем, но из-за низкой полноты много спам писем прейдёт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284321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Попытка</a:t>
            </a:r>
            <a:r>
              <a:rPr lang="ru-RU" b="1" dirty="0"/>
              <a:t> максимально улучшить модель </a:t>
            </a:r>
            <a:r>
              <a:rPr lang="en-US" b="1" dirty="0" err="1"/>
              <a:t>KNeighborsClassifier</a:t>
            </a:r>
            <a:endParaRPr lang="ru-RU" b="1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119108"/>
            <a:ext cx="10524808" cy="4788774"/>
          </a:xfrm>
        </p:spPr>
        <p:txBody>
          <a:bodyPr>
            <a:norm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новых переменных-предикторов (фичей) 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num_char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sent_email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целевой переменной 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spam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Улучшений модели при помощи логарифма, стандартизации и нормализации ухудшила результаты: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применении 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трансфформации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переменных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num_char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sent_email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точность: 0.5 плотность: 0.1818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применении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точность: 0.5 плотность: 0.197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применении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точность: 0.5 плотность: 0.197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модели при помощи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показало лучший результат: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точность 0.5384 только 53.84%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писем действительно являются спамом,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полнота - 0.2121 только 21.21%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правильно идентифицированных писем как спам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Качество модели — удовлетворительно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результатов указывает на малую долю ошибок, что говорит о малом количестве ложных срабатываний, но есть вероятность получение пользователем спам писем.</a:t>
            </a:r>
          </a:p>
        </p:txBody>
      </p:sp>
    </p:spTree>
    <p:extLst>
      <p:ext uri="{BB962C8B-B14F-4D97-AF65-F5344CB8AC3E}">
        <p14:creationId xmlns:p14="http://schemas.microsoft.com/office/powerpoint/2010/main" val="736447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Рекомендации</a:t>
            </a:r>
            <a:r>
              <a:rPr lang="ru-RU" b="1" dirty="0"/>
              <a:t> для потенциальных пользователей на основе второй части тестовой выборки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4114800"/>
            <a:ext cx="10524808" cy="179308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Учитывая предсказания у которых значения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таргета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нам неизвестны можно сказать, чтоб модель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KNeighborsClassifier+стандартизация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переменных меньше всего, будет ошибаться в определении простых писем как спам. Модели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KNeighborsClassifier+подбор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RandomForestClassifier+трансформация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переменной (логарифм)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показывают хорошие результаты в определение не спама и относительно низкие результаты по определению спам писем.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Мои рекомендации использовать модель KNeighborsClassifier с улучшениями для повышения качества модели.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06913286-CC78-4B30-BCB8-64C1A39EE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89125"/>
              </p:ext>
            </p:extLst>
          </p:nvPr>
        </p:nvGraphicFramePr>
        <p:xfrm>
          <a:off x="474976" y="1119108"/>
          <a:ext cx="10531158" cy="29956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36938">
                  <a:extLst>
                    <a:ext uri="{9D8B030D-6E8A-4147-A177-3AD203B41FA5}">
                      <a16:colId xmlns:a16="http://schemas.microsoft.com/office/drawing/2014/main" val="3833581667"/>
                    </a:ext>
                  </a:extLst>
                </a:gridCol>
                <a:gridCol w="1570435">
                  <a:extLst>
                    <a:ext uri="{9D8B030D-6E8A-4147-A177-3AD203B41FA5}">
                      <a16:colId xmlns:a16="http://schemas.microsoft.com/office/drawing/2014/main" val="3362134670"/>
                    </a:ext>
                  </a:extLst>
                </a:gridCol>
                <a:gridCol w="923785">
                  <a:extLst>
                    <a:ext uri="{9D8B030D-6E8A-4147-A177-3AD203B41FA5}">
                      <a16:colId xmlns:a16="http://schemas.microsoft.com/office/drawing/2014/main" val="3523221482"/>
                    </a:ext>
                  </a:extLst>
                </a:gridCol>
              </a:tblGrid>
              <a:tr h="61328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Модель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не спам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спам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4255777"/>
                  </a:ext>
                </a:extLst>
              </a:tr>
              <a:tr h="3388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KNeighborsClassifier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704.0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7909046"/>
                  </a:ext>
                </a:extLst>
              </a:tr>
              <a:tr h="354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KNeighborsClassifier</a:t>
                      </a:r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ru-RU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стандартизация переменных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741.0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602287"/>
                  </a:ext>
                </a:extLst>
              </a:tr>
              <a:tr h="3388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DecisionTreeClassifier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671.0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9480110"/>
                  </a:ext>
                </a:extLst>
              </a:tr>
              <a:tr h="3388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DecisionTreeClassifier + GridSearchCV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674.0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2108048"/>
                  </a:ext>
                </a:extLst>
              </a:tr>
              <a:tr h="3388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RandomForestClassifier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668.0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5232445"/>
                  </a:ext>
                </a:extLst>
              </a:tr>
              <a:tr h="388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RandomForestClassifier</a:t>
                      </a:r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ru-RU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трансформация переменной (логарифм)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715.0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1613376"/>
                  </a:ext>
                </a:extLst>
              </a:tr>
              <a:tr h="284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KNeighborsClassifier</a:t>
                      </a:r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ru-RU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подбор </a:t>
                      </a:r>
                      <a:r>
                        <a:rPr lang="ru-RU" sz="11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гиперпараметров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718.0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3713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39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Итог: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119108"/>
            <a:ext cx="10524808" cy="4788774"/>
          </a:xfrm>
        </p:spPr>
        <p:txBody>
          <a:bodyPr>
            <a:norm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Создана и обучена модель для автоматической классификации электронных писем как спам или не спам.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применение: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позволит избежать нежелательных и потенциально опасных писем.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повысит доверие пользователей к электронной почте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ограждает пользователя от мошеннических писем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экономит время пользователя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Проблемы: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низкая полнота модели, приведет к пропуск спам-писем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повышение качество модели потребует много времени и ресурсов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Задачу классификации электронных писем на спам и не спам в автоматическом режиме удалось решить.  При создании и обучении модели получилось повысить точность модели и привести к лучшим показателям для определения спам писем. Улучшение качество модели возможно при появлении новых данных.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71681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3507"/>
      </p:ext>
    </p:extLst>
  </p:cSld>
  <p:clrMapOvr>
    <a:masterClrMapping/>
  </p:clrMapOvr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2637</TotalTime>
  <Words>960</Words>
  <Application>Microsoft Office PowerPoint</Application>
  <PresentationFormat>Широкоэкранный</PresentationFormat>
  <Paragraphs>80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Arial</vt:lpstr>
      <vt:lpstr>Times New Roman</vt:lpstr>
      <vt:lpstr>Montserrat Medium</vt:lpstr>
      <vt:lpstr>Montserrat</vt:lpstr>
      <vt:lpstr>Calibri</vt:lpstr>
      <vt:lpstr>Обложка</vt:lpstr>
      <vt:lpstr>Разделяющие слайды</vt:lpstr>
      <vt:lpstr>Внутренние слайды</vt:lpstr>
      <vt:lpstr>Задача: Автоматическая классификация электронных писем на спам и не спам</vt:lpstr>
      <vt:lpstr>Переменные и связи</vt:lpstr>
      <vt:lpstr>Модели обучения и результаты обучения</vt:lpstr>
      <vt:lpstr>Попытка максимально улучшить модель KNeighborsClassifier</vt:lpstr>
      <vt:lpstr>Рекомендации для потенциальных пользователей на основе второй части тестовой выборки</vt:lpstr>
      <vt:lpstr>Итог: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>Пользователь</cp:lastModifiedBy>
  <cp:revision>94</cp:revision>
  <dcterms:created xsi:type="dcterms:W3CDTF">2023-09-20T07:01:25Z</dcterms:created>
  <dcterms:modified xsi:type="dcterms:W3CDTF">2024-12-01T18:58:38Z</dcterms:modified>
</cp:coreProperties>
</file>